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5"/>
    <p:sldMasterId id="2147483765" r:id="rId6"/>
  </p:sldMasterIdLst>
  <p:notesMasterIdLst>
    <p:notesMasterId r:id="rId10"/>
  </p:notesMasterIdLst>
  <p:handoutMasterIdLst>
    <p:handoutMasterId r:id="rId11"/>
  </p:handoutMasterIdLst>
  <p:sldIdLst>
    <p:sldId id="757" r:id="rId7"/>
    <p:sldId id="787" r:id="rId8"/>
    <p:sldId id="788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os HOFSTADTER (ACER)" initials="AH(" lastIdx="9" clrIdx="0">
    <p:extLst/>
  </p:cmAuthor>
  <p:cmAuthor id="2" name="Peter POZSGAI (ACER)" initials="PP(" lastIdx="1" clrIdx="1">
    <p:extLst>
      <p:ext uri="{19B8F6BF-5375-455C-9EA6-DF929625EA0E}">
        <p15:presenceInfo xmlns:p15="http://schemas.microsoft.com/office/powerpoint/2012/main" userId="S-1-5-21-2095169090-3124838536-772759387-26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098"/>
    <a:srgbClr val="E8EBEF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906" autoAdjust="0"/>
    <p:restoredTop sz="94660"/>
  </p:normalViewPr>
  <p:slideViewPr>
    <p:cSldViewPr>
      <p:cViewPr varScale="1">
        <p:scale>
          <a:sx n="87" d="100"/>
          <a:sy n="87" d="100"/>
        </p:scale>
        <p:origin x="763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4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28" y="0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B6ED4932-FDF8-4E30-AA3A-D43B9D345966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547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28" y="9445547"/>
            <a:ext cx="2949100" cy="49855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593494F8-AB22-4DB4-9892-D2325BAAE30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42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841" cy="49776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7FD7FF70-47BE-4C41-B17C-D551B1E79EE3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44748"/>
            <a:ext cx="2949841" cy="49776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184" y="9444748"/>
            <a:ext cx="2949841" cy="49776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D3B622F9-65C8-4F8C-8973-A269B79296A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8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14599"/>
          <a:stretch/>
        </p:blipFill>
        <p:spPr bwMode="auto">
          <a:xfrm>
            <a:off x="168586" y="188639"/>
            <a:ext cx="8975413" cy="585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307098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  <a:ln>
            <a:noFill/>
          </a:ln>
        </p:spPr>
      </p:pic>
      <p:sp>
        <p:nvSpPr>
          <p:cNvPr id="8" name="Rectangle à coins arrondis 7"/>
          <p:cNvSpPr/>
          <p:nvPr userDrawn="1"/>
        </p:nvSpPr>
        <p:spPr>
          <a:xfrm>
            <a:off x="-228919" y="630884"/>
            <a:ext cx="2937944" cy="12756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11" y="705527"/>
            <a:ext cx="2299484" cy="1047335"/>
          </a:xfrm>
          <a:prstGeom prst="rect">
            <a:avLst/>
          </a:prstGeom>
        </p:spPr>
      </p:pic>
      <p:sp>
        <p:nvSpPr>
          <p:cNvPr id="12" name="Titre 9"/>
          <p:cNvSpPr>
            <a:spLocks noGrp="1"/>
          </p:cNvSpPr>
          <p:nvPr>
            <p:ph type="title" hasCustomPrompt="1"/>
          </p:nvPr>
        </p:nvSpPr>
        <p:spPr>
          <a:xfrm>
            <a:off x="910550" y="3418172"/>
            <a:ext cx="7981929" cy="1450988"/>
          </a:xfrm>
          <a:prstGeom prst="rect">
            <a:avLst/>
          </a:prstGeom>
        </p:spPr>
        <p:txBody>
          <a:bodyPr/>
          <a:lstStyle>
            <a:lvl1pPr algn="r">
              <a:defRPr b="1" i="0" baseline="0">
                <a:solidFill>
                  <a:srgbClr val="307098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>
          <a:xfrm>
            <a:off x="775466" y="5445224"/>
            <a:ext cx="2160000" cy="72008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25/01/2016</a:t>
            </a:r>
            <a:endParaRPr lang="en-US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1"/>
          </p:nvPr>
        </p:nvSpPr>
        <p:spPr>
          <a:xfrm>
            <a:off x="2771800" y="5445224"/>
            <a:ext cx="6264695" cy="720080"/>
          </a:xfrm>
        </p:spPr>
        <p:txBody>
          <a:bodyPr/>
          <a:lstStyle>
            <a:lvl1pPr>
              <a:defRPr sz="2000"/>
            </a:lvl1pPr>
          </a:lstStyle>
          <a:p>
            <a:pPr algn="l"/>
            <a:r>
              <a:rPr lang="en-US" dirty="0"/>
              <a:t>17th Joint INF and GI TFs Meeting, Sofia</a:t>
            </a:r>
          </a:p>
        </p:txBody>
      </p:sp>
    </p:spTree>
    <p:extLst>
      <p:ext uri="{BB962C8B-B14F-4D97-AF65-F5344CB8AC3E}">
        <p14:creationId xmlns:p14="http://schemas.microsoft.com/office/powerpoint/2010/main" val="79742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457200" y="980728"/>
            <a:ext cx="8208912" cy="4968552"/>
          </a:xfrm>
          <a:prstGeom prst="rect">
            <a:avLst/>
          </a:prstGeom>
        </p:spPr>
        <p:txBody>
          <a:bodyPr/>
          <a:lstStyle>
            <a:lvl1pPr>
              <a:buClr>
                <a:srgbClr val="307098"/>
              </a:buClr>
              <a:defRPr sz="2400" baseline="0">
                <a:latin typeface="Verdana" pitchFamily="34" charset="0"/>
              </a:defRPr>
            </a:lvl1pPr>
            <a:lvl2pPr>
              <a:buClr>
                <a:srgbClr val="307098"/>
              </a:buClr>
              <a:defRPr sz="2000" baseline="0">
                <a:latin typeface="Verdana" pitchFamily="34" charset="0"/>
              </a:defRPr>
            </a:lvl2pPr>
            <a:lvl3pPr>
              <a:buClr>
                <a:srgbClr val="307098"/>
              </a:buClr>
              <a:defRPr sz="1600" baseline="0">
                <a:latin typeface="Verdana" pitchFamily="34" charset="0"/>
              </a:defRPr>
            </a:lvl3pPr>
            <a:lvl4pPr>
              <a:buClr>
                <a:srgbClr val="307098"/>
              </a:buClr>
              <a:defRPr sz="1400" baseline="0">
                <a:latin typeface="Verdana" pitchFamily="34" charset="0"/>
              </a:defRPr>
            </a:lvl4pPr>
            <a:lvl5pPr>
              <a:buClr>
                <a:srgbClr val="307098"/>
              </a:buCl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2411760" y="44624"/>
            <a:ext cx="6429400" cy="57606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600" b="1" i="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endParaRPr lang="fr-BE" dirty="0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23D7A0C-2893-4A5B-9776-FCF4CE9D02B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129180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BE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fr-BE" dirty="0">
              <a:cs typeface="Arial" charset="0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25/01/2016</a:t>
            </a:r>
          </a:p>
        </p:txBody>
      </p:sp>
    </p:spTree>
    <p:extLst>
      <p:ext uri="{BB962C8B-B14F-4D97-AF65-F5344CB8AC3E}">
        <p14:creationId xmlns:p14="http://schemas.microsoft.com/office/powerpoint/2010/main" val="180916293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theme" Target="../theme/theme2.xml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21"/>
            <a:ext cx="7937681" cy="476279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329" y="0"/>
            <a:ext cx="6926671" cy="692675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2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951" y="-1"/>
            <a:ext cx="1466401" cy="667895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7351" y="6417376"/>
            <a:ext cx="1800001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25/01/2016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691680" y="6417376"/>
            <a:ext cx="5256584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pPr algn="l"/>
            <a:r>
              <a:rPr lang="en-US"/>
              <a:t>17th Joint INF and GI TFs Meeting, Sofia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6948264" y="6417376"/>
            <a:ext cx="893135" cy="39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023D7A0C-2893-4A5B-9776-FCF4CE9D02B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662" r:id="rId2"/>
    <p:sldLayoutId id="2147483762" r:id="rId3"/>
    <p:sldLayoutId id="2147483763" r:id="rId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marR="0" indent="-4445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Pct val="400000"/>
        <a:buFont typeface="Trebuchet MS" pitchFamily="34" charset="0"/>
        <a:buChar char=".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1pPr>
      <a:lvl2pPr marL="998538" marR="0" indent="-3683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Pct val="125000"/>
        <a:buFont typeface="Trebuchet MS" pitchFamily="34" charset="0"/>
        <a:buChar char="»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2pPr>
      <a:lvl3pPr marL="1406525" marR="0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Tx/>
        <a:buFont typeface="Arial" charset="0"/>
        <a:buChar char="•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3pPr>
      <a:lvl4pPr marL="1814513" marR="0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Pct val="125000"/>
        <a:buFont typeface="Arial" charset="0"/>
        <a:buChar char="­"/>
        <a:tabLst/>
        <a:defRPr lang="de-DE" sz="2400" baseline="0" noProof="0" dirty="0" smtClean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4pPr>
      <a:lvl5pPr marL="2222500" marR="0" indent="-2286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307098"/>
        </a:buClr>
        <a:buSzTx/>
        <a:buFont typeface="Arial" charset="0"/>
        <a:buChar char="•"/>
        <a:tabLst/>
        <a:defRPr lang="fr-BE" sz="2400" baseline="0" noProof="0" dirty="0">
          <a:solidFill>
            <a:schemeClr val="tx1"/>
          </a:solidFill>
          <a:latin typeface="Verdana" pitchFamily="34" charset="0"/>
          <a:ea typeface="ＭＳ Ｐゴシック" pitchFamily="-108" charset="-128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streif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70320"/>
            <a:ext cx="7949184" cy="487680"/>
          </a:xfrm>
          <a:prstGeom prst="rect">
            <a:avLst/>
          </a:prstGeom>
        </p:spPr>
      </p:pic>
      <p:pic>
        <p:nvPicPr>
          <p:cNvPr id="6" name="Grafik 5" descr="eck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0" y="360000"/>
            <a:ext cx="457200" cy="457200"/>
          </a:xfrm>
          <a:prstGeom prst="rect">
            <a:avLst/>
          </a:prstGeom>
        </p:spPr>
      </p:pic>
      <p:pic>
        <p:nvPicPr>
          <p:cNvPr id="7" name="Grafik 6" descr="entsog_logo_4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60060" y="360000"/>
            <a:ext cx="1147564" cy="62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998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el 2"/>
          <p:cNvSpPr>
            <a:spLocks noGrp="1"/>
          </p:cNvSpPr>
          <p:nvPr>
            <p:ph type="title"/>
          </p:nvPr>
        </p:nvSpPr>
        <p:spPr bwMode="auto">
          <a:xfrm>
            <a:off x="2124075" y="98426"/>
            <a:ext cx="6789738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de-DE" altLang="de-DE" sz="2400" dirty="0" smtClean="0">
                <a:ea typeface="ＭＳ Ｐゴシック" panose="020B0600070205080204" pitchFamily="34" charset="-128"/>
              </a:rPr>
              <a:t>Gas regional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investment</a:t>
            </a:r>
            <a:r>
              <a:rPr lang="de-DE" altLang="de-DE" sz="2400" dirty="0" smtClean="0">
                <a:ea typeface="ＭＳ Ｐゴシック" panose="020B0600070205080204" pitchFamily="34" charset="-128"/>
              </a:rPr>
              <a:t>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plans</a:t>
            </a:r>
            <a:endParaRPr lang="de-DE" altLang="de-DE" sz="2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1299" name="Foliennummernplatzhalter 3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fld id="{FE192EB2-AAAB-446F-89D9-0245A63FC3A2}" type="slidenum">
              <a:rPr lang="en-US" altLang="de-DE" sz="1400">
                <a:solidFill>
                  <a:srgbClr val="000000"/>
                </a:solidFill>
              </a:rPr>
              <a:pPr defTabSz="914400" eaLnBrk="1" hangingPunct="1"/>
              <a:t>1</a:t>
            </a:fld>
            <a:endParaRPr lang="en-US" altLang="de-DE" sz="1400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1864" y="858739"/>
            <a:ext cx="7560840" cy="554037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i="0" baseline="0">
                <a:solidFill>
                  <a:schemeClr val="bg1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en-GB" altLang="en-US" sz="2400" kern="0" dirty="0" smtClean="0">
                <a:solidFill>
                  <a:srgbClr val="005BA1"/>
                </a:solidFill>
              </a:rPr>
              <a:t>ACER organised a </a:t>
            </a:r>
            <a:r>
              <a:rPr lang="en-GB" altLang="en-US" sz="2400" kern="0" dirty="0">
                <a:solidFill>
                  <a:srgbClr val="005BA1"/>
                </a:solidFill>
              </a:rPr>
              <a:t>Workshop on </a:t>
            </a:r>
            <a:r>
              <a:rPr lang="en-GB" altLang="en-US" sz="2400" kern="0" dirty="0" smtClean="0">
                <a:solidFill>
                  <a:srgbClr val="005BA1"/>
                </a:solidFill>
              </a:rPr>
              <a:t>GRIPS on 11 </a:t>
            </a:r>
            <a:r>
              <a:rPr lang="en-GB" altLang="en-US" sz="2400" kern="0" dirty="0" smtClean="0">
                <a:solidFill>
                  <a:srgbClr val="005BA1"/>
                </a:solidFill>
              </a:rPr>
              <a:t>Dec in Brussels</a:t>
            </a:r>
            <a:endParaRPr lang="en-GB" altLang="en-US" sz="2400" kern="0" dirty="0">
              <a:solidFill>
                <a:srgbClr val="005BA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614322"/>
            <a:ext cx="8568952" cy="26067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20 Participants: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ACER, ECA, CRE, RAE, CRU, ARERA, </a:t>
            </a:r>
            <a:r>
              <a:rPr lang="en-GB" sz="1600" dirty="0" err="1"/>
              <a:t>BnA</a:t>
            </a:r>
            <a:r>
              <a:rPr lang="en-GB" sz="1600" dirty="0"/>
              <a:t>, ERU, HEA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ENTSOG, ONTRAS, GASCADE, FLUXYS, DESFA, SNAM, </a:t>
            </a:r>
            <a:r>
              <a:rPr lang="en-GB" sz="1600" dirty="0" err="1"/>
              <a:t>GRTGaz</a:t>
            </a:r>
            <a:r>
              <a:rPr lang="en-GB" sz="1600" dirty="0"/>
              <a:t>, </a:t>
            </a:r>
            <a:r>
              <a:rPr lang="en-GB" sz="1600" dirty="0" smtClean="0"/>
              <a:t>Net4Gaz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COMM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Take-outs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Open discussion on role of GRIPs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Consensus on limited interest </a:t>
            </a:r>
            <a:r>
              <a:rPr lang="en-GB" sz="1600" dirty="0"/>
              <a:t>of </a:t>
            </a:r>
            <a:r>
              <a:rPr lang="en-GB" sz="1600" dirty="0" smtClean="0"/>
              <a:t>most NRAs and SHs in GRIPs in comparison </a:t>
            </a:r>
            <a:r>
              <a:rPr lang="en-GB" sz="1600" dirty="0"/>
              <a:t>to NDPs / </a:t>
            </a:r>
            <a:r>
              <a:rPr lang="en-GB" sz="1600" dirty="0" smtClean="0"/>
              <a:t>EU-TYNDP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GRIPs </a:t>
            </a:r>
            <a:r>
              <a:rPr lang="en-GB" sz="1600" dirty="0" smtClean="0"/>
              <a:t>are more </a:t>
            </a:r>
            <a:r>
              <a:rPr lang="en-GB" sz="1600" dirty="0"/>
              <a:t>relevant </a:t>
            </a:r>
            <a:r>
              <a:rPr lang="en-GB" sz="1600" dirty="0" smtClean="0"/>
              <a:t>for </a:t>
            </a:r>
            <a:r>
              <a:rPr lang="en-GB" sz="1600" dirty="0"/>
              <a:t>issues of regional dimension </a:t>
            </a:r>
            <a:r>
              <a:rPr lang="en-GB" sz="1600" dirty="0" smtClean="0"/>
              <a:t>(L/H gas)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Most TSOs see GRIPs as burdensome, but still as a good </a:t>
            </a:r>
            <a:r>
              <a:rPr lang="en-GB" sz="1600" dirty="0"/>
              <a:t>cooperation tool among TSOs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000" dirty="0"/>
          </a:p>
          <a:p>
            <a:pPr marL="630238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3237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el 2"/>
          <p:cNvSpPr>
            <a:spLocks noGrp="1"/>
          </p:cNvSpPr>
          <p:nvPr>
            <p:ph type="title"/>
          </p:nvPr>
        </p:nvSpPr>
        <p:spPr bwMode="auto">
          <a:xfrm>
            <a:off x="2124075" y="98426"/>
            <a:ext cx="6789738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de-DE" altLang="de-DE" sz="2400" dirty="0" smtClean="0">
                <a:ea typeface="ＭＳ Ｐゴシック" panose="020B0600070205080204" pitchFamily="34" charset="-128"/>
              </a:rPr>
              <a:t>Gas regional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investment</a:t>
            </a:r>
            <a:r>
              <a:rPr lang="de-DE" altLang="de-DE" sz="2400" dirty="0" smtClean="0">
                <a:ea typeface="ＭＳ Ｐゴシック" panose="020B0600070205080204" pitchFamily="34" charset="-128"/>
              </a:rPr>
              <a:t>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plans</a:t>
            </a:r>
            <a:endParaRPr lang="de-DE" altLang="de-DE" sz="2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1299" name="Foliennummernplatzhalter 3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fld id="{FE192EB2-AAAB-446F-89D9-0245A63FC3A2}" type="slidenum">
              <a:rPr lang="en-US" altLang="de-DE" sz="1400">
                <a:solidFill>
                  <a:srgbClr val="000000"/>
                </a:solidFill>
              </a:rPr>
              <a:pPr defTabSz="914400" eaLnBrk="1" hangingPunct="1"/>
              <a:t>2</a:t>
            </a:fld>
            <a:endParaRPr lang="en-US" altLang="de-DE" sz="1400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1864" y="858739"/>
            <a:ext cx="7560840" cy="554037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i="0" baseline="0">
                <a:solidFill>
                  <a:schemeClr val="bg1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en-GB" altLang="en-US" sz="2400" kern="0" dirty="0" smtClean="0">
                <a:solidFill>
                  <a:srgbClr val="005BA1"/>
                </a:solidFill>
              </a:rPr>
              <a:t>Elements of the debate</a:t>
            </a:r>
            <a:endParaRPr lang="en-GB" altLang="en-US" sz="2400" kern="0" dirty="0">
              <a:solidFill>
                <a:srgbClr val="005BA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614322"/>
            <a:ext cx="8568952" cy="26067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Regulators expectations as presented </a:t>
            </a:r>
            <a:endParaRPr lang="en-GB" sz="2000" dirty="0"/>
          </a:p>
          <a:p>
            <a:pPr lvl="1"/>
            <a:r>
              <a:rPr lang="fr-FR" sz="1600" dirty="0"/>
              <a:t>Be an effective interface </a:t>
            </a:r>
            <a:r>
              <a:rPr lang="fr-FR" sz="1600" dirty="0" err="1"/>
              <a:t>between</a:t>
            </a:r>
            <a:r>
              <a:rPr lang="fr-FR" sz="1600" dirty="0"/>
              <a:t> national </a:t>
            </a:r>
            <a:r>
              <a:rPr lang="fr-FR" sz="1600" dirty="0" err="1"/>
              <a:t>investment</a:t>
            </a:r>
            <a:r>
              <a:rPr lang="fr-FR" sz="1600" dirty="0"/>
              <a:t> plans and the TYNDP</a:t>
            </a:r>
          </a:p>
          <a:p>
            <a:pPr lvl="1"/>
            <a:r>
              <a:rPr lang="fr-FR" sz="1600" dirty="0"/>
              <a:t>Focus on </a:t>
            </a:r>
            <a:r>
              <a:rPr lang="fr-FR" sz="1600" dirty="0" err="1"/>
              <a:t>market</a:t>
            </a:r>
            <a:r>
              <a:rPr lang="fr-FR" sz="1600" dirty="0"/>
              <a:t> </a:t>
            </a:r>
            <a:r>
              <a:rPr lang="fr-FR" sz="1600" dirty="0" err="1"/>
              <a:t>dynamics</a:t>
            </a:r>
            <a:endParaRPr lang="fr-FR" sz="1600" dirty="0"/>
          </a:p>
          <a:p>
            <a:pPr lvl="1"/>
            <a:r>
              <a:rPr lang="en-US" sz="1600" dirty="0" smtClean="0"/>
              <a:t>GRIPs </a:t>
            </a:r>
            <a:r>
              <a:rPr lang="en-US" sz="1600" dirty="0"/>
              <a:t>were expected to provide information about infrastructure gaps without getting into the details of NDPs and in a more precise (and concrete) perspective than TYNDPs</a:t>
            </a:r>
          </a:p>
          <a:p>
            <a:pPr lvl="1"/>
            <a:r>
              <a:rPr lang="en-US" sz="1600" dirty="0"/>
              <a:t>A lot has been done but additional developments would help getting the full value of </a:t>
            </a:r>
            <a:r>
              <a:rPr lang="en-US" sz="1600" dirty="0" smtClean="0"/>
              <a:t>GRIPs</a:t>
            </a:r>
          </a:p>
          <a:p>
            <a:pPr lvl="1"/>
            <a:endParaRPr lang="fr-FR" sz="16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dirty="0" smtClean="0"/>
              <a:t>TSOs and ENTSOG views</a:t>
            </a:r>
            <a:endParaRPr lang="en-GB" sz="2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A lot of efforts and work to produce the GRIPs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But frustration regarding the lack of attention from stakeholders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dirty="0" smtClean="0"/>
              <a:t>Question: is it worth keeping developing GRIPs (beyond the legal obligations)?</a:t>
            </a: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000" dirty="0"/>
          </a:p>
          <a:p>
            <a:pPr marL="630238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564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itel 2"/>
          <p:cNvSpPr>
            <a:spLocks noGrp="1"/>
          </p:cNvSpPr>
          <p:nvPr>
            <p:ph type="title"/>
          </p:nvPr>
        </p:nvSpPr>
        <p:spPr bwMode="auto">
          <a:xfrm>
            <a:off x="2124075" y="98426"/>
            <a:ext cx="6789738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r"/>
            <a:r>
              <a:rPr lang="de-DE" altLang="de-DE" sz="2400" dirty="0" smtClean="0">
                <a:ea typeface="ＭＳ Ｐゴシック" panose="020B0600070205080204" pitchFamily="34" charset="-128"/>
              </a:rPr>
              <a:t>Gas regional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investment</a:t>
            </a:r>
            <a:r>
              <a:rPr lang="de-DE" altLang="de-DE" sz="2400" dirty="0" smtClean="0">
                <a:ea typeface="ＭＳ Ｐゴシック" panose="020B0600070205080204" pitchFamily="34" charset="-128"/>
              </a:rPr>
              <a:t> </a:t>
            </a:r>
            <a:r>
              <a:rPr lang="de-DE" altLang="de-DE" sz="2400" dirty="0" err="1" smtClean="0">
                <a:ea typeface="ＭＳ Ｐゴシック" panose="020B0600070205080204" pitchFamily="34" charset="-128"/>
              </a:rPr>
              <a:t>plans</a:t>
            </a:r>
            <a:endParaRPr lang="de-DE" altLang="de-DE" sz="24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311299" name="Foliennummernplatzhalter 3"/>
          <p:cNvSpPr>
            <a:spLocks noGrp="1" noChangeArrowheads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/>
            <a:fld id="{FE192EB2-AAAB-446F-89D9-0245A63FC3A2}" type="slidenum">
              <a:rPr lang="en-US" altLang="de-DE" sz="1400">
                <a:solidFill>
                  <a:srgbClr val="000000"/>
                </a:solidFill>
              </a:rPr>
              <a:pPr defTabSz="914400" eaLnBrk="1" hangingPunct="1"/>
              <a:t>3</a:t>
            </a:fld>
            <a:endParaRPr lang="en-US" altLang="de-DE" sz="1400">
              <a:solidFill>
                <a:srgbClr val="00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1864" y="858739"/>
            <a:ext cx="7560840" cy="554037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 i="0" baseline="0">
                <a:solidFill>
                  <a:schemeClr val="bg1"/>
                </a:solidFill>
                <a:latin typeface="Verdana" pitchFamily="34" charset="0"/>
                <a:ea typeface="ＭＳ Ｐゴシック" pitchFamily="-108" charset="-128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>
              <a:defRPr/>
            </a:pPr>
            <a:r>
              <a:rPr lang="en-GB" altLang="en-US" sz="2400" kern="0" dirty="0" smtClean="0">
                <a:solidFill>
                  <a:srgbClr val="005BA1"/>
                </a:solidFill>
              </a:rPr>
              <a:t>Focus on South GRI</a:t>
            </a:r>
            <a:endParaRPr lang="en-GB" altLang="en-US" sz="2400" kern="0" dirty="0">
              <a:solidFill>
                <a:srgbClr val="005BA1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614322"/>
            <a:ext cx="8568952" cy="2606766"/>
          </a:xfrm>
        </p:spPr>
        <p:txBody>
          <a:bodyPr/>
          <a:lstStyle/>
          <a:p>
            <a:r>
              <a:rPr lang="fr-FR" dirty="0" smtClean="0"/>
              <a:t>GRIP for the South GRI </a:t>
            </a:r>
            <a:r>
              <a:rPr lang="fr-FR" dirty="0" err="1" smtClean="0"/>
              <a:t>offers</a:t>
            </a:r>
            <a:r>
              <a:rPr lang="fr-FR" dirty="0" smtClean="0"/>
              <a:t> a </a:t>
            </a:r>
            <a:r>
              <a:rPr lang="fr-FR" dirty="0" err="1" smtClean="0"/>
              <a:t>clear</a:t>
            </a:r>
            <a:r>
              <a:rPr lang="fr-FR" dirty="0" smtClean="0"/>
              <a:t> </a:t>
            </a:r>
            <a:r>
              <a:rPr lang="fr-FR" dirty="0" err="1" smtClean="0"/>
              <a:t>picture</a:t>
            </a:r>
            <a:r>
              <a:rPr lang="fr-FR" dirty="0" smtClean="0"/>
              <a:t> of the </a:t>
            </a:r>
            <a:r>
              <a:rPr lang="fr-FR" dirty="0" err="1" smtClean="0"/>
              <a:t>gas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in the </a:t>
            </a:r>
            <a:r>
              <a:rPr lang="fr-FR" dirty="0" err="1" smtClean="0"/>
              <a:t>region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Added</a:t>
            </a:r>
            <a:r>
              <a:rPr lang="fr-FR" dirty="0" smtClean="0"/>
              <a:t> value of the South GRIP (2017 </a:t>
            </a:r>
            <a:r>
              <a:rPr lang="fr-FR" dirty="0" err="1" smtClean="0"/>
              <a:t>edition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Synthetic</a:t>
            </a:r>
            <a:r>
              <a:rPr lang="fr-FR" dirty="0" smtClean="0"/>
              <a:t> description of the </a:t>
            </a:r>
            <a:r>
              <a:rPr lang="fr-FR" dirty="0" err="1" smtClean="0"/>
              <a:t>various</a:t>
            </a:r>
            <a:r>
              <a:rPr lang="fr-FR" dirty="0" smtClean="0"/>
              <a:t> aspects of the </a:t>
            </a:r>
            <a:r>
              <a:rPr lang="fr-FR" dirty="0" err="1" smtClean="0"/>
              <a:t>gas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Identification of </a:t>
            </a:r>
            <a:r>
              <a:rPr lang="fr-FR" dirty="0" err="1" smtClean="0"/>
              <a:t>regional</a:t>
            </a:r>
            <a:r>
              <a:rPr lang="fr-FR" dirty="0" smtClean="0"/>
              <a:t> scenarios</a:t>
            </a:r>
          </a:p>
          <a:p>
            <a:pPr lvl="1"/>
            <a:r>
              <a:rPr lang="fr-FR" dirty="0" smtClean="0"/>
              <a:t>Description of </a:t>
            </a:r>
            <a:r>
              <a:rPr lang="fr-FR" dirty="0" err="1" smtClean="0"/>
              <a:t>projects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 smtClean="0"/>
              <a:t>For the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GRIPs</a:t>
            </a:r>
            <a:r>
              <a:rPr lang="fr-FR" dirty="0" smtClean="0"/>
              <a:t>, option to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develop</a:t>
            </a:r>
            <a:r>
              <a:rPr lang="fr-FR" dirty="0" smtClean="0"/>
              <a:t> the focus on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characteristics</a:t>
            </a:r>
            <a:r>
              <a:rPr lang="fr-FR" dirty="0" smtClean="0"/>
              <a:t> of the </a:t>
            </a:r>
            <a:r>
              <a:rPr lang="fr-FR" dirty="0" err="1" smtClean="0"/>
              <a:t>region</a:t>
            </a:r>
            <a:endParaRPr lang="fr-FR" dirty="0" smtClean="0"/>
          </a:p>
          <a:p>
            <a:pPr lvl="1"/>
            <a:endParaRPr lang="fr-FR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GB" sz="2000" dirty="0"/>
          </a:p>
          <a:p>
            <a:pPr marL="630238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517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">
  <a:themeElements>
    <a:clrScheme name="ACER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307098"/>
      </a:accent1>
      <a:accent2>
        <a:srgbClr val="307098"/>
      </a:accent2>
      <a:accent3>
        <a:srgbClr val="FFFFFF"/>
      </a:accent3>
      <a:accent4>
        <a:srgbClr val="000000"/>
      </a:accent4>
      <a:accent5>
        <a:srgbClr val="CCE2AF"/>
      </a:accent5>
      <a:accent6>
        <a:srgbClr val="307098"/>
      </a:accent6>
      <a:hlink>
        <a:srgbClr val="307098"/>
      </a:hlink>
      <a:folHlink>
        <a:srgbClr val="FC5E1A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TSOG_140930_Template_Presentation">
  <a:themeElements>
    <a:clrScheme name="ENTSOG">
      <a:dk1>
        <a:srgbClr val="1F4484"/>
      </a:dk1>
      <a:lt1>
        <a:srgbClr val="FFFFFF"/>
      </a:lt1>
      <a:dk2>
        <a:srgbClr val="6B95C7"/>
      </a:dk2>
      <a:lt2>
        <a:srgbClr val="3E6CA4"/>
      </a:lt2>
      <a:accent1>
        <a:srgbClr val="1F4484"/>
      </a:accent1>
      <a:accent2>
        <a:srgbClr val="829824"/>
      </a:accent2>
      <a:accent3>
        <a:srgbClr val="C1D537"/>
      </a:accent3>
      <a:accent4>
        <a:srgbClr val="E8262C"/>
      </a:accent4>
      <a:accent5>
        <a:srgbClr val="EB7A3B"/>
      </a:accent5>
      <a:accent6>
        <a:srgbClr val="F2CA00"/>
      </a:accent6>
      <a:hlink>
        <a:srgbClr val="1F4484"/>
      </a:hlink>
      <a:folHlink>
        <a:srgbClr val="8D7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ACER-2019-84536</_dlc_DocId>
    <_dlc_DocIdUrl xmlns="985daa2e-53d8-4475-82b8-9c7d25324e34">
      <Url>https://extranet.acer.europa.eu/Events/24th-SG-Meeting/_layouts/15/DocIdRedir.aspx?ID=ACER-2019-84536</Url>
      <Description>ACER-2019-84536</Description>
    </_dlc_DocIdUrl>
    <ACER_Abstract xmlns="985daa2e-53d8-4475-82b8-9c7d25324e34" xsi:nil="true"/>
    <AcerDocumentName xmlns="d634418c-bb42-420f-92c3-d1d7c66e1c62">2019-03-21 slides GRIPs SG meeting v1.pptx</AcerDocument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29906069D1CC4E81DA4DAAC1AC5E78" ma:contentTypeVersion="30" ma:contentTypeDescription="Create a new document." ma:contentTypeScope="" ma:versionID="949f0b7be57a9a63b3d362628053fca9">
  <xsd:schema xmlns:xsd="http://www.w3.org/2001/XMLSchema" xmlns:xs="http://www.w3.org/2001/XMLSchema" xmlns:p="http://schemas.microsoft.com/office/2006/metadata/properties" xmlns:ns2="985daa2e-53d8-4475-82b8-9c7d25324e34" xmlns:ns3="d634418c-bb42-420f-92c3-d1d7c66e1c62" targetNamespace="http://schemas.microsoft.com/office/2006/metadata/properties" ma:root="true" ma:fieldsID="bb5f8cb373a93fd903220d4fd24cd169" ns2:_="" ns3:_="">
    <xsd:import namespace="985daa2e-53d8-4475-82b8-9c7d25324e34"/>
    <xsd:import namespace="d634418c-bb42-420f-92c3-d1d7c66e1c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4418c-bb42-420f-92c3-d1d7c66e1c62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1CCF79-28B0-4C42-B188-139D09CD9FBC}"/>
</file>

<file path=customXml/itemProps2.xml><?xml version="1.0" encoding="utf-8"?>
<ds:datastoreItem xmlns:ds="http://schemas.openxmlformats.org/officeDocument/2006/customXml" ds:itemID="{2DABBA01-AD49-4E6A-8155-A4A1266C0781}"/>
</file>

<file path=customXml/itemProps3.xml><?xml version="1.0" encoding="utf-8"?>
<ds:datastoreItem xmlns:ds="http://schemas.openxmlformats.org/officeDocument/2006/customXml" ds:itemID="{0E47B795-2975-4251-818C-B45CAA0C7D7A}"/>
</file>

<file path=customXml/itemProps4.xml><?xml version="1.0" encoding="utf-8"?>
<ds:datastoreItem xmlns:ds="http://schemas.openxmlformats.org/officeDocument/2006/customXml" ds:itemID="{3A124C7F-038A-491A-A51D-59CC022184C2}"/>
</file>

<file path=docProps/app.xml><?xml version="1.0" encoding="utf-8"?>
<Properties xmlns="http://schemas.openxmlformats.org/officeDocument/2006/extended-properties" xmlns:vt="http://schemas.openxmlformats.org/officeDocument/2006/docPropsVTypes">
  <Template>ACER</Template>
  <TotalTime>1863</TotalTime>
  <Words>283</Words>
  <Application>Microsoft Office PowerPoint</Application>
  <PresentationFormat>Affichage à l'écran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Trebuchet MS</vt:lpstr>
      <vt:lpstr>Verdana</vt:lpstr>
      <vt:lpstr>ACER</vt:lpstr>
      <vt:lpstr>ENTSOG_140930_Template_Presentation</vt:lpstr>
      <vt:lpstr>Gas regional investment plans</vt:lpstr>
      <vt:lpstr>Gas regional investment plans</vt:lpstr>
      <vt:lpstr>Gas regional investment plans</vt:lpstr>
    </vt:vector>
  </TitlesOfParts>
  <Company>e-control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GITF-14 Dec</dc:title>
  <dc:creator>acer</dc:creator>
  <cp:lastModifiedBy>Esnault Benoit</cp:lastModifiedBy>
  <cp:revision>864</cp:revision>
  <cp:lastPrinted>2018-11-28T13:23:01Z</cp:lastPrinted>
  <dcterms:created xsi:type="dcterms:W3CDTF">2012-09-05T10:16:11Z</dcterms:created>
  <dcterms:modified xsi:type="dcterms:W3CDTF">2019-03-20T14:46:17Z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e39e3662-6294-4050-a857-02729914c598</vt:lpwstr>
  </property>
  <property fmtid="{D5CDD505-2E9C-101B-9397-08002B2CF9AE}" pid="3" name="ContentTypeId">
    <vt:lpwstr>0x010100A129906069D1CC4E81DA4DAAC1AC5E78</vt:lpwstr>
  </property>
</Properties>
</file>